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6" r:id="rId14"/>
    <p:sldId id="257" r:id="rId15"/>
    <p:sldId id="258" r:id="rId16"/>
    <p:sldId id="270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556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472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668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564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293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61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885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30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153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367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853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42AC-3F8C-46A1-8032-FA2AE086044A}" type="datetimeFigureOut">
              <a:rPr lang="da-DK" smtClean="0"/>
              <a:t>13-01-2025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C5E6-BA60-4B09-8C14-CBF750432F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444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stopplagiat.n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265AFD-1DF8-EE91-3051-1DCDC0AE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da-DK" sz="3700">
                <a:solidFill>
                  <a:srgbClr val="FFFFFF"/>
                </a:solidFill>
              </a:rPr>
              <a:t>SSO Formalia – Hvilke mål skal opgaven opfylde?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11DA5F-D415-083B-206A-20CF3105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0" y="2559090"/>
            <a:ext cx="4052499" cy="40843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1400" dirty="0"/>
          </a:p>
          <a:p>
            <a:r>
              <a:rPr lang="da-DK" sz="1600" dirty="0"/>
              <a:t>Skal leve op til de faglige mål i faget/fagene.</a:t>
            </a:r>
          </a:p>
          <a:p>
            <a:r>
              <a:rPr lang="da-DK" sz="1600" dirty="0"/>
              <a:t>Besvare de spørgsmål, som bliver stillet ved brug af relevante faglige tilgange og metoder.</a:t>
            </a:r>
          </a:p>
          <a:p>
            <a:r>
              <a:rPr lang="da-DK" sz="1600" dirty="0"/>
              <a:t>Alle spørgsmål i opgaven skal besvares fyldestgørende. ”Vægtning”</a:t>
            </a:r>
          </a:p>
          <a:p>
            <a:r>
              <a:rPr lang="da-DK" sz="1600" dirty="0"/>
              <a:t>Vise at eleven kan finde relevant materiale og henvise hertil. (Noter)</a:t>
            </a:r>
          </a:p>
          <a:p>
            <a:r>
              <a:rPr lang="da-DK" sz="1600" dirty="0"/>
              <a:t>Vise at eleven kan formidle og argumentere i et klart og forståeligt sprog og ved inddragelse faglighed.</a:t>
            </a:r>
          </a:p>
          <a:p>
            <a:r>
              <a:rPr lang="da-DK" sz="1600" dirty="0"/>
              <a:t>Opgaven skal leve op til kravene til en faglig opgave.</a:t>
            </a:r>
          </a:p>
          <a:p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90E2BCC0-8921-3B8D-BD2F-F99236DA2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032" y="5399380"/>
            <a:ext cx="2869667" cy="1012245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4E58B9F3-4E2E-C771-DAEA-C318791A8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631" y="2793936"/>
            <a:ext cx="4214230" cy="235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/>
              <a:t>Almen viden: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da-DK" sz="1500"/>
              <a:t>Når du bruger noget, andre har skrevet eller lavet, skal du som hovedregel altid lave en kildehenvisning. Men når du omtaler “almen viden”, er det ikke nødvendigt.</a:t>
            </a:r>
          </a:p>
          <a:p>
            <a:r>
              <a:rPr lang="da-DK" sz="1500"/>
              <a:t>“Almen viden” er viden som man regner med, at alle inden for en bestemt gruppe eller et regionalt, institutionelt eller fagligt fællesskab kender.</a:t>
            </a:r>
            <a:br>
              <a:rPr lang="da-DK" sz="1500"/>
            </a:br>
            <a:r>
              <a:rPr lang="da-DK" sz="1500"/>
              <a:t>Det kan være facts om fx geografi, historie, fysik, sprog og litteratur.</a:t>
            </a:r>
          </a:p>
          <a:p>
            <a:r>
              <a:rPr lang="da-DK" sz="1500"/>
              <a:t>I Danmark betragter vi det fx som almen viden, at Folketinget har 179 medlemmer, og at H.C. Andersen er forfatter til en række kendte eventyr.</a:t>
            </a:r>
          </a:p>
          <a:p>
            <a:r>
              <a:rPr lang="da-DK" sz="1500"/>
              <a:t>Inden for et fagligt fællesskab kan almen viden være den viden, der danner grundlag for et fagområde og som man forudsætter, at alle inden for faget kender.</a:t>
            </a:r>
          </a:p>
          <a:p>
            <a:pPr marL="0" indent="0">
              <a:buNone/>
            </a:pPr>
            <a:endParaRPr lang="da-DK" sz="150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99F4709-A46A-9068-DCFF-BF77391A38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202" r="19466" b="-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50" name="Arc 49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AD852CAE-2491-4576-BC54-29D8893A8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00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322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0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2085BE-2A8E-EF71-81E2-EAA20042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/>
              <a:t>AI og snyd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A10EBD-5530-520E-74C5-509394137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marL="82550" indent="0">
              <a:buNone/>
            </a:pPr>
            <a:r>
              <a:rPr lang="da-DK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Brug af sprogmodeller (AI) </a:t>
            </a:r>
            <a:endParaRPr lang="da-DK" sz="1800" b="1" kern="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11150"/>
            <a:r>
              <a:rPr lang="da-DK" sz="1800" b="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 er ikke tilladt at bruge AI baserede værktøjer i prøvetiden!</a:t>
            </a:r>
            <a:endParaRPr lang="da-DK" sz="1800" b="1" kern="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11150"/>
            <a:r>
              <a:rPr lang="da-DK" sz="1800" b="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 vil sige efter opgaveformuleringens udlevering…</a:t>
            </a:r>
            <a:endParaRPr lang="da-DK" sz="1800" b="1" kern="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11150"/>
            <a:r>
              <a:rPr lang="da-DK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Ministeriet skriver:</a:t>
            </a:r>
            <a:r>
              <a:rPr lang="da-DK" sz="1800" b="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1800" b="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”Hvis eksaminanden overlader processer i prøveforløbet til kunstig intelligens, er der ikke længere tale om en selvstændig besvarelse, og eksaminanden har derved snydt.”</a:t>
            </a:r>
            <a:endParaRPr lang="da-DK" sz="1800" b="1" kern="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2550" indent="0">
              <a:buNone/>
            </a:pPr>
            <a:endParaRPr lang="da-DK" sz="1800" b="1" kern="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11150"/>
            <a:r>
              <a:rPr lang="da-DK" sz="1800" b="1" kern="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Uvidenhed er ikke en formildende omstændighed i forbindelse med SNYD!</a:t>
            </a:r>
          </a:p>
          <a:p>
            <a:endParaRPr lang="da-DK" sz="1800" dirty="0"/>
          </a:p>
        </p:txBody>
      </p:sp>
      <p:sp>
        <p:nvSpPr>
          <p:cNvPr id="34" name="Oval 2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1DD8061-992F-C8A6-E611-22767F54C8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178" r="10692" b="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35" name="Arc 24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Billede 5" descr="Et billede, der indeholder tekst, Font/skrifttype, Grafik, logo&#10;&#10;Automatisk genereret beskrivelse">
            <a:extLst>
              <a:ext uri="{FF2B5EF4-FFF2-40B4-BE49-F238E27FC236}">
                <a16:creationId xmlns:a16="http://schemas.microsoft.com/office/drawing/2014/main" id="{59388FB8-2F21-B574-D6CF-FE559C6FC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00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731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 dirty="0"/>
              <a:t>Konsekvenser.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da-DK" sz="2400"/>
              <a:t>Plagiering er en meget alvorlig krænkelse af den videnskabelige redelighed. Din opgave bliver scannet og afskrift af små eller store tekstafsnit bliver opdaget.</a:t>
            </a:r>
          </a:p>
          <a:p>
            <a:r>
              <a:rPr lang="da-DK" sz="2400" b="1"/>
              <a:t>Hvis du plagierer i din SSO, er konsekvensen</a:t>
            </a:r>
            <a:r>
              <a:rPr lang="da-DK" sz="2400"/>
              <a:t>:</a:t>
            </a:r>
          </a:p>
          <a:p>
            <a:r>
              <a:rPr lang="da-DK" sz="2400"/>
              <a:t>Du bliver </a:t>
            </a:r>
            <a:r>
              <a:rPr lang="da-DK" sz="2400" b="1"/>
              <a:t>bortvist</a:t>
            </a:r>
            <a:r>
              <a:rPr lang="da-DK" sz="2400"/>
              <a:t> fra den eksamen. Det vil sige at din opgave ikke bliver vurderet og dermed får du ikke nogen karakter og </a:t>
            </a:r>
            <a:r>
              <a:rPr lang="da-DK" sz="2400" b="1"/>
              <a:t>du bliver ikke student.</a:t>
            </a:r>
          </a:p>
          <a:p>
            <a:pPr marL="0" indent="0">
              <a:buNone/>
            </a:pPr>
            <a:endParaRPr lang="da-DK" sz="24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Billede 6" descr="Et billede, der indeholder kvinde, pige, ung, tørretumbler&#10;&#10;Automatisk genereret beskrivelse">
            <a:extLst>
              <a:ext uri="{FF2B5EF4-FFF2-40B4-BE49-F238E27FC236}">
                <a16:creationId xmlns:a16="http://schemas.microsoft.com/office/drawing/2014/main" id="{92D691FD-8151-4E93-9155-A2D96F1687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4" r="12413" b="-3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1" name="Arc 20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C9E2BC95-D430-43DE-86FF-538130E8E8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00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10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da-DK"/>
              <a:t>Hvor finder jeg viden om plagiering?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endParaRPr lang="da-DK"/>
          </a:p>
          <a:p>
            <a:endParaRPr lang="da-DK"/>
          </a:p>
          <a:p>
            <a:pPr marL="0" indent="0">
              <a:buNone/>
            </a:pPr>
            <a:r>
              <a:rPr lang="da-DK">
                <a:hlinkClick r:id="rId2"/>
              </a:rPr>
              <a:t>WWW.STOPPLAGIAT.NU</a:t>
            </a:r>
            <a:r>
              <a:rPr lang="da-DK"/>
              <a:t> </a:t>
            </a:r>
            <a:endParaRPr lang="da-DK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/>
          </a:p>
          <a:p>
            <a:r>
              <a:rPr lang="da-DK"/>
              <a:t>Eller spørg din vejleder!</a:t>
            </a:r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134D0530-DF9C-4D83-8446-E6D89584AA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1" b="2"/>
          <a:stretch/>
        </p:blipFill>
        <p:spPr>
          <a:xfrm>
            <a:off x="6848918" y="1771078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9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6">
            <a:extLst>
              <a:ext uri="{FF2B5EF4-FFF2-40B4-BE49-F238E27FC236}">
                <a16:creationId xmlns:a16="http://schemas.microsoft.com/office/drawing/2014/main" id="{25FCE169-4276-4005-8C82-CCC9C80C4F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461736"/>
            <a:ext cx="6675119" cy="186629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155" y="730155"/>
            <a:ext cx="6090743" cy="1422871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Dokumentation:</a:t>
            </a:r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9951" y="467575"/>
            <a:ext cx="2148840" cy="1877811"/>
          </a:xfrm>
          <a:prstGeom prst="rect">
            <a:avLst/>
          </a:prstGeom>
          <a:solidFill>
            <a:srgbClr val="37505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0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990" y="471340"/>
            <a:ext cx="2148840" cy="1856689"/>
          </a:xfrm>
          <a:prstGeom prst="rect">
            <a:avLst/>
          </a:prstGeom>
          <a:solidFill>
            <a:srgbClr val="FF1D7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76301"/>
            <a:ext cx="6675119" cy="3922777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86384" y="2717021"/>
            <a:ext cx="6034514" cy="3410824"/>
          </a:xfrm>
        </p:spPr>
        <p:txBody>
          <a:bodyPr anchor="ctr">
            <a:normAutofit/>
          </a:bodyPr>
          <a:lstStyle/>
          <a:p>
            <a:r>
              <a:rPr lang="da-DK" sz="1900"/>
              <a:t>Når du skriver en tekst, skal det tydeligt fremgå, hvilke passager, der er et resultat af din egen tankevirksomhed og hvilke der bygger på din bearbejdning af andres viden. </a:t>
            </a:r>
          </a:p>
          <a:p>
            <a:r>
              <a:rPr lang="da-DK" sz="1900"/>
              <a:t>Så snart du bruger information, statistik, meninger, hypoteser, ideer eller grafik, som du ikke selv har udtænkt, skal du angive kilden.</a:t>
            </a:r>
          </a:p>
          <a:p>
            <a:r>
              <a:rPr lang="da-DK" sz="1900"/>
              <a:t>Det skal du, så din læser kan se</a:t>
            </a:r>
          </a:p>
          <a:p>
            <a:pPr marL="0" indent="0">
              <a:buNone/>
            </a:pPr>
            <a:r>
              <a:rPr lang="da-DK" sz="1900"/>
              <a:t>	– hvilke ideer, der er dine egne</a:t>
            </a:r>
            <a:br>
              <a:rPr lang="da-DK" sz="1900"/>
            </a:br>
            <a:r>
              <a:rPr lang="da-DK" sz="1900"/>
              <a:t>	– hvilke ideer, der stammer fra andre</a:t>
            </a:r>
            <a:br>
              <a:rPr lang="da-DK" sz="1900"/>
            </a:br>
            <a:r>
              <a:rPr lang="da-DK" sz="1900"/>
              <a:t>	– hvor du har din viden fra</a:t>
            </a:r>
            <a:br>
              <a:rPr lang="da-DK" sz="1900"/>
            </a:br>
            <a:r>
              <a:rPr lang="da-DK" sz="1900"/>
              <a:t>	– hvor pålidelige dine kilder er</a:t>
            </a:r>
          </a:p>
          <a:p>
            <a:endParaRPr lang="da-DK" sz="1900"/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01955DCA-E99D-4678-99DB-8075105C12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9951" y="2480956"/>
            <a:ext cx="4453128" cy="3922776"/>
          </a:xfrm>
          <a:prstGeom prst="rect">
            <a:avLst/>
          </a:prstGeom>
          <a:solidFill>
            <a:srgbClr val="FF1D72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33ABC316-2128-413F-A4F8-D32E1D780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695" y="3250660"/>
            <a:ext cx="3977640" cy="23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3">
            <a:extLst>
              <a:ext uri="{FF2B5EF4-FFF2-40B4-BE49-F238E27FC236}">
                <a16:creationId xmlns:a16="http://schemas.microsoft.com/office/drawing/2014/main" id="{020C988C-FAAD-4B22-8BA7-6B5DEFD8D1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73946"/>
            <a:ext cx="5114150" cy="1325563"/>
          </a:xfrm>
        </p:spPr>
        <p:txBody>
          <a:bodyPr>
            <a:normAutofit/>
          </a:bodyPr>
          <a:lstStyle/>
          <a:p>
            <a:r>
              <a:rPr lang="da-DK"/>
              <a:t>Dokumentation: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114150" cy="4351338"/>
          </a:xfrm>
        </p:spPr>
        <p:txBody>
          <a:bodyPr>
            <a:normAutofit/>
          </a:bodyPr>
          <a:lstStyle/>
          <a:p>
            <a:endParaRPr lang="da-DK" sz="2600"/>
          </a:p>
          <a:p>
            <a:endParaRPr lang="da-DK" sz="2600"/>
          </a:p>
          <a:p>
            <a:r>
              <a:rPr lang="da-DK" sz="2600"/>
              <a:t>Din dokumentation skal omfatte to elementer:</a:t>
            </a:r>
          </a:p>
          <a:p>
            <a:r>
              <a:rPr lang="da-DK" sz="2600"/>
              <a:t>1. En litteratur- eller referenceliste.</a:t>
            </a:r>
            <a:br>
              <a:rPr lang="da-DK" sz="2600"/>
            </a:br>
            <a:r>
              <a:rPr lang="da-DK" sz="2600"/>
              <a:t>2. Fodnoter som refererer til listen.</a:t>
            </a:r>
          </a:p>
          <a:p>
            <a:pPr marL="0" indent="0">
              <a:buNone/>
            </a:pPr>
            <a:r>
              <a:rPr lang="da-DK" sz="2600"/>
              <a:t>	</a:t>
            </a:r>
            <a:r>
              <a:rPr lang="da-DK" sz="2600" b="1"/>
              <a:t>Hellere for mange end for få!</a:t>
            </a:r>
          </a:p>
          <a:p>
            <a:endParaRPr lang="da-DK" sz="2600"/>
          </a:p>
        </p:txBody>
      </p:sp>
      <p:sp>
        <p:nvSpPr>
          <p:cNvPr id="41" name="Oval 35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2635" y="2507215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Arc 3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432189" flipV="1">
            <a:off x="7537061" y="1878543"/>
            <a:ext cx="4592562" cy="45925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4879CCC5-6CFA-4715-9E8A-CC927098FD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12215"/>
          <a:stretch/>
        </p:blipFill>
        <p:spPr>
          <a:xfrm>
            <a:off x="6239651" y="748652"/>
            <a:ext cx="2403889" cy="1841140"/>
          </a:xfrm>
          <a:custGeom>
            <a:avLst/>
            <a:gdLst/>
            <a:ahLst/>
            <a:cxnLst/>
            <a:rect l="l" t="t" r="r" b="b"/>
            <a:pathLst>
              <a:path w="2185353" h="2064564">
                <a:moveTo>
                  <a:pt x="65529" y="0"/>
                </a:moveTo>
                <a:lnTo>
                  <a:pt x="2119824" y="0"/>
                </a:lnTo>
                <a:cubicBezTo>
                  <a:pt x="2156015" y="0"/>
                  <a:pt x="2185353" y="29338"/>
                  <a:pt x="2185353" y="65529"/>
                </a:cubicBezTo>
                <a:lnTo>
                  <a:pt x="2185353" y="1999035"/>
                </a:lnTo>
                <a:cubicBezTo>
                  <a:pt x="2185353" y="2035226"/>
                  <a:pt x="2156015" y="2064564"/>
                  <a:pt x="2119824" y="2064564"/>
                </a:cubicBezTo>
                <a:lnTo>
                  <a:pt x="65529" y="2064564"/>
                </a:lnTo>
                <a:cubicBezTo>
                  <a:pt x="29338" y="2064564"/>
                  <a:pt x="0" y="2035226"/>
                  <a:pt x="0" y="1999035"/>
                </a:cubicBezTo>
                <a:lnTo>
                  <a:pt x="0" y="65529"/>
                </a:lnTo>
                <a:cubicBezTo>
                  <a:pt x="0" y="29338"/>
                  <a:pt x="29338" y="0"/>
                  <a:pt x="65529" y="0"/>
                </a:cubicBezTo>
                <a:close/>
              </a:path>
            </a:pathLst>
          </a:custGeom>
        </p:spPr>
      </p:pic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AE6481F4-2C95-4D40-93E1-947AD569CA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0" r="15960" b="1"/>
          <a:stretch/>
        </p:blipFill>
        <p:spPr>
          <a:xfrm>
            <a:off x="8405926" y="3129903"/>
            <a:ext cx="2987191" cy="2422348"/>
          </a:xfrm>
          <a:custGeom>
            <a:avLst/>
            <a:gdLst/>
            <a:ahLst/>
            <a:cxnLst/>
            <a:rect l="l" t="t" r="r" b="b"/>
            <a:pathLst>
              <a:path w="2185353" h="2064564">
                <a:moveTo>
                  <a:pt x="65529" y="0"/>
                </a:moveTo>
                <a:lnTo>
                  <a:pt x="2119824" y="0"/>
                </a:lnTo>
                <a:cubicBezTo>
                  <a:pt x="2156015" y="0"/>
                  <a:pt x="2185353" y="29338"/>
                  <a:pt x="2185353" y="65529"/>
                </a:cubicBezTo>
                <a:lnTo>
                  <a:pt x="2185353" y="1999035"/>
                </a:lnTo>
                <a:cubicBezTo>
                  <a:pt x="2185353" y="2035226"/>
                  <a:pt x="2156015" y="2064564"/>
                  <a:pt x="2119824" y="2064564"/>
                </a:cubicBezTo>
                <a:lnTo>
                  <a:pt x="65529" y="2064564"/>
                </a:lnTo>
                <a:cubicBezTo>
                  <a:pt x="29338" y="2064564"/>
                  <a:pt x="0" y="2035226"/>
                  <a:pt x="0" y="1999035"/>
                </a:cubicBezTo>
                <a:lnTo>
                  <a:pt x="0" y="65529"/>
                </a:lnTo>
                <a:cubicBezTo>
                  <a:pt x="0" y="29338"/>
                  <a:pt x="29338" y="0"/>
                  <a:pt x="6552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265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8DD520-2272-5CE6-A9C3-5CC96FD6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 dirty="0"/>
              <a:t>God arbejdslyst.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FB8E52-FA68-E02B-9082-B38EFE3C9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da-DK" dirty="0"/>
              <a:t>HUSK</a:t>
            </a:r>
          </a:p>
          <a:p>
            <a:r>
              <a:rPr lang="da-DK" dirty="0"/>
              <a:t>Du har en vejleder.</a:t>
            </a:r>
          </a:p>
          <a:p>
            <a:r>
              <a:rPr lang="da-DK" dirty="0"/>
              <a:t>Der er skriveværksted på skolen.</a:t>
            </a:r>
          </a:p>
          <a:p>
            <a:r>
              <a:rPr lang="da-DK" dirty="0"/>
              <a:t>Andre må gerne læse din opgave og give feedback.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Briller oven på en bog">
            <a:extLst>
              <a:ext uri="{FF2B5EF4-FFF2-40B4-BE49-F238E27FC236}">
                <a16:creationId xmlns:a16="http://schemas.microsoft.com/office/drawing/2014/main" id="{4B1D2E14-7B01-4C7D-93BE-AE7004198B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8" r="27909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5" name="Arc 24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8C16BA9-CBC5-505A-5869-E4D965A8F3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96" r="18304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930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ABD35B-2D28-6C43-6A46-5CB995F0C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da-DK" sz="4000">
                <a:solidFill>
                  <a:srgbClr val="FFFFFF"/>
                </a:solidFill>
              </a:rPr>
              <a:t>SSO Formalia – Opgavens elementer.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09F0CB6-848B-B0ED-3295-A9E81C645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0" y="2559090"/>
            <a:ext cx="4052499" cy="3935015"/>
          </a:xfrm>
        </p:spPr>
        <p:txBody>
          <a:bodyPr>
            <a:normAutofit/>
          </a:bodyPr>
          <a:lstStyle/>
          <a:p>
            <a:r>
              <a:rPr lang="da-DK" sz="1600" dirty="0"/>
              <a:t>Titelblad. Den officielle side med opgaveformuleringen.</a:t>
            </a:r>
          </a:p>
          <a:p>
            <a:r>
              <a:rPr lang="da-DK" sz="1600" dirty="0"/>
              <a:t>Resume. Omkring 150 ord, som sammenfatter opgavens indhold.</a:t>
            </a:r>
          </a:p>
          <a:p>
            <a:r>
              <a:rPr lang="da-DK" sz="1600" dirty="0"/>
              <a:t>Indholdsfortegnelse i overskuelig form!</a:t>
            </a:r>
          </a:p>
          <a:p>
            <a:r>
              <a:rPr lang="da-DK" sz="1600" dirty="0"/>
              <a:t>Indledning. Opgavens baggrund, struktur, afgrænsning, metode og materiale</a:t>
            </a:r>
          </a:p>
          <a:p>
            <a:r>
              <a:rPr lang="da-DK" sz="1600" dirty="0"/>
              <a:t>Besvarelse af spørgsmålene. Afsnit og underafsnit.</a:t>
            </a:r>
          </a:p>
          <a:p>
            <a:r>
              <a:rPr lang="da-DK" sz="1600" dirty="0"/>
              <a:t>Konklusion. Svar på opgavens spørgsmål.</a:t>
            </a:r>
          </a:p>
          <a:p>
            <a:r>
              <a:rPr lang="da-DK" sz="1600" dirty="0"/>
              <a:t>Litteraturliste</a:t>
            </a:r>
          </a:p>
          <a:p>
            <a:r>
              <a:rPr lang="da-DK" sz="1600" dirty="0"/>
              <a:t>Bilag.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2BBBCE31-4649-1CC6-7ACD-AA1A4E4E5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195" y="3465616"/>
            <a:ext cx="5141701" cy="181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603A-2ED0-95E1-E6CB-9B3D97C8F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da-DK" sz="4000">
                <a:solidFill>
                  <a:srgbClr val="FFFFFF"/>
                </a:solidFill>
              </a:rPr>
              <a:t>Kort fortalt: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681273-FCD9-5596-B348-6D48C5DF8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0" y="2559090"/>
            <a:ext cx="4052499" cy="3935015"/>
          </a:xfrm>
        </p:spPr>
        <p:txBody>
          <a:bodyPr>
            <a:normAutofit/>
          </a:bodyPr>
          <a:lstStyle/>
          <a:p>
            <a:endParaRPr lang="da-DK" sz="1300" dirty="0"/>
          </a:p>
          <a:p>
            <a:r>
              <a:rPr lang="da-DK" sz="1800" dirty="0"/>
              <a:t>Svar på spørgsmålene!</a:t>
            </a:r>
          </a:p>
          <a:p>
            <a:r>
              <a:rPr lang="da-DK" sz="1800" dirty="0"/>
              <a:t>Inddrag alle elementer i din opgave.</a:t>
            </a:r>
          </a:p>
          <a:p>
            <a:r>
              <a:rPr lang="da-DK" sz="1800" dirty="0"/>
              <a:t>Sprog.</a:t>
            </a:r>
          </a:p>
          <a:p>
            <a:r>
              <a:rPr lang="da-DK" sz="1800" dirty="0"/>
              <a:t>Ret fejl.</a:t>
            </a:r>
          </a:p>
          <a:p>
            <a:r>
              <a:rPr lang="da-DK" sz="1800" dirty="0"/>
              <a:t>Fagligt materiale som anvendes.</a:t>
            </a:r>
          </a:p>
          <a:p>
            <a:r>
              <a:rPr lang="da-DK" sz="1800" dirty="0"/>
              <a:t>Vægtning.</a:t>
            </a:r>
          </a:p>
          <a:p>
            <a:r>
              <a:rPr lang="da-DK" sz="1800" dirty="0"/>
              <a:t>Henvisninger.</a:t>
            </a:r>
          </a:p>
          <a:p>
            <a:r>
              <a:rPr lang="da-DK" sz="1800" dirty="0"/>
              <a:t>Skriv opgaven selv!!!</a:t>
            </a:r>
          </a:p>
          <a:p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7BC11D3-A7F4-0196-9CE6-5B6A46888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167" y="5689467"/>
            <a:ext cx="2281107" cy="80463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B77023F-D819-C8B4-23F7-ED01E86ED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429" y="2916872"/>
            <a:ext cx="4826222" cy="273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84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FEA8A81-3E2F-AD99-1263-6BD212F2E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8618" r="-1" b="5381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AED05A61-7858-4C45-AF8A-13524F1318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0" r="-1" b="14959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1115219"/>
            <a:ext cx="5395912" cy="2387600"/>
          </a:xfrm>
        </p:spPr>
        <p:txBody>
          <a:bodyPr>
            <a:normAutofit/>
          </a:bodyPr>
          <a:lstStyle/>
          <a:p>
            <a:pPr algn="l"/>
            <a:r>
              <a:rPr lang="da-DK" sz="5000">
                <a:solidFill>
                  <a:schemeClr val="bg1"/>
                </a:solidFill>
              </a:rPr>
              <a:t>Plagiat/snyd!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38200" y="3902075"/>
            <a:ext cx="5395912" cy="1655762"/>
          </a:xfrm>
        </p:spPr>
        <p:txBody>
          <a:bodyPr>
            <a:normAutofit/>
          </a:bodyPr>
          <a:lstStyle/>
          <a:p>
            <a:pPr algn="l"/>
            <a:endParaRPr lang="da-DK" sz="2000">
              <a:solidFill>
                <a:schemeClr val="bg1"/>
              </a:solidFill>
            </a:endParaRPr>
          </a:p>
          <a:p>
            <a:pPr algn="l"/>
            <a:r>
              <a:rPr lang="da-DK" sz="2000">
                <a:solidFill>
                  <a:schemeClr val="bg1"/>
                </a:solidFill>
              </a:rPr>
              <a:t>Hvordan undgår jeg at snyde i min SSO?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7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0E85B31-E224-929A-B98A-309FFFC2AE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6"/>
          <a:stretch/>
        </p:blipFill>
        <p:spPr>
          <a:xfrm>
            <a:off x="6781799" y="1714500"/>
            <a:ext cx="5410201" cy="5143500"/>
          </a:xfrm>
          <a:prstGeom prst="rect">
            <a:avLst/>
          </a:prstGeom>
        </p:spPr>
      </p:pic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1ED8A68-A582-AC62-104E-E319E9DB34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1729117"/>
          </a:xfrm>
          <a:prstGeom prst="rect">
            <a:avLst/>
          </a:prstGeom>
          <a:ln>
            <a:noFill/>
          </a:ln>
          <a:effectLst>
            <a:outerShdw blurRad="368300" dist="101600" dir="546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1801" y="250409"/>
            <a:ext cx="10222952" cy="1228299"/>
          </a:xfrm>
        </p:spPr>
        <p:txBody>
          <a:bodyPr>
            <a:normAutofit/>
          </a:bodyPr>
          <a:lstStyle/>
          <a:p>
            <a:r>
              <a:rPr lang="da-DK" sz="4000" dirty="0"/>
              <a:t>Hvad er plagiering/snyd?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61801" y="1847461"/>
            <a:ext cx="5334199" cy="4760130"/>
          </a:xfrm>
        </p:spPr>
        <p:txBody>
          <a:bodyPr anchor="ctr">
            <a:normAutofit/>
          </a:bodyPr>
          <a:lstStyle/>
          <a:p>
            <a:r>
              <a:rPr lang="da-DK" sz="1600" dirty="0"/>
              <a:t>Plagiering er at </a:t>
            </a:r>
            <a:r>
              <a:rPr lang="da-DK" sz="1600" b="1" i="1" dirty="0"/>
              <a:t>bruge</a:t>
            </a:r>
            <a:r>
              <a:rPr lang="da-DK" sz="1600" b="1" dirty="0"/>
              <a:t> </a:t>
            </a:r>
            <a:r>
              <a:rPr lang="da-DK" sz="1600" dirty="0"/>
              <a:t>en andens </a:t>
            </a:r>
            <a:r>
              <a:rPr lang="da-DK" sz="1600" b="1" i="1" dirty="0"/>
              <a:t>tekst</a:t>
            </a:r>
            <a:r>
              <a:rPr lang="da-DK" sz="1600" dirty="0"/>
              <a:t> som sin egen uden at lave præcise </a:t>
            </a:r>
            <a:r>
              <a:rPr lang="da-DK" sz="1600" b="1" i="1" dirty="0"/>
              <a:t>kildehenvisninger</a:t>
            </a:r>
            <a:r>
              <a:rPr lang="da-DK" sz="1600" b="1" dirty="0"/>
              <a:t>.</a:t>
            </a:r>
          </a:p>
          <a:p>
            <a:r>
              <a:rPr lang="da-DK" sz="1600" dirty="0"/>
              <a:t>“</a:t>
            </a:r>
            <a:r>
              <a:rPr lang="da-DK" sz="1600" b="1" dirty="0"/>
              <a:t>At bruge</a:t>
            </a:r>
            <a:r>
              <a:rPr lang="da-DK" sz="1600" dirty="0"/>
              <a:t>” kan fx være at: nævne, citere, referere, oversætte, inddrage, analysere, fortolke, diskutere, vurdere etc.</a:t>
            </a:r>
          </a:p>
          <a:p>
            <a:r>
              <a:rPr lang="da-DK" sz="1600" dirty="0"/>
              <a:t>“</a:t>
            </a:r>
            <a:r>
              <a:rPr lang="da-DK" sz="1600" b="1" dirty="0"/>
              <a:t>Tekst</a:t>
            </a:r>
            <a:r>
              <a:rPr lang="da-DK" sz="1600" dirty="0"/>
              <a:t>” kan uafhængigt af medie fx være: idéer, sætninger, strukturer, data, figurer, plots, billeder, grafer, tabeller, grafik, programkoder, statistik, audio, video, internet </a:t>
            </a:r>
            <a:r>
              <a:rPr lang="da-DK" sz="1600" dirty="0" err="1"/>
              <a:t>streams</a:t>
            </a:r>
            <a:r>
              <a:rPr lang="da-DK" sz="1600" dirty="0"/>
              <a:t>, diagrammer, websider, bøger, sange, noder, radio- og tv-programmer, skuespil og andre forestillinger, koreografi, film, musik, bøger, artikler, </a:t>
            </a:r>
            <a:r>
              <a:rPr lang="da-DK" sz="1600" dirty="0" err="1"/>
              <a:t>emails</a:t>
            </a:r>
            <a:r>
              <a:rPr lang="da-DK" sz="1600" dirty="0"/>
              <a:t>, interviews, taler, breve, kunstværker, påstande, udtalelser, noter, synspunkter, teorier, udsagn etc.</a:t>
            </a:r>
          </a:p>
          <a:p>
            <a:r>
              <a:rPr lang="da-DK" sz="1600" dirty="0"/>
              <a:t>En “</a:t>
            </a:r>
            <a:r>
              <a:rPr lang="da-DK" sz="1600" b="1" dirty="0"/>
              <a:t>kildehenvisning</a:t>
            </a:r>
            <a:r>
              <a:rPr lang="da-DK" sz="1600" dirty="0"/>
              <a:t>” kaldes også note, reference, litteraturhenvisning etc. En kildehenvisning skal være så præcis at man entydigt kan identificere den oprindelige kilde.</a:t>
            </a:r>
          </a:p>
          <a:p>
            <a:endParaRPr lang="da-DK" sz="1400" dirty="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E5C63783-156D-490E-9A1A-112CDC2C56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384" y="5704076"/>
            <a:ext cx="1576290" cy="94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3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3816095" cy="1938076"/>
          </a:xfrm>
        </p:spPr>
        <p:txBody>
          <a:bodyPr>
            <a:normAutofit/>
          </a:bodyPr>
          <a:lstStyle/>
          <a:p>
            <a:r>
              <a:rPr lang="da-DK" dirty="0"/>
              <a:t>Plagiering/Snyd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2482589"/>
            <a:ext cx="3816096" cy="3694373"/>
          </a:xfrm>
        </p:spPr>
        <p:txBody>
          <a:bodyPr>
            <a:normAutofit/>
          </a:bodyPr>
          <a:lstStyle/>
          <a:p>
            <a:endParaRPr lang="da-DK" sz="2000"/>
          </a:p>
          <a:p>
            <a:r>
              <a:rPr lang="da-DK" sz="2000"/>
              <a:t>Plagiering kan foregå ved, at du snyder </a:t>
            </a:r>
            <a:r>
              <a:rPr lang="da-DK" sz="2000" b="1"/>
              <a:t>bevidst.</a:t>
            </a:r>
          </a:p>
          <a:p>
            <a:r>
              <a:rPr lang="da-DK" sz="2000"/>
              <a:t>Plagiering kan også ske mere eller mindre </a:t>
            </a:r>
            <a:r>
              <a:rPr lang="da-DK" sz="2000" b="1"/>
              <a:t>ubevidst</a:t>
            </a:r>
            <a:r>
              <a:rPr lang="da-DK" sz="2000"/>
              <a:t>, hvis dine henvisninger til kilderne er mangelfulde.</a:t>
            </a:r>
          </a:p>
          <a:p>
            <a:endParaRPr lang="da-DK" sz="200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816288DA-9832-4CD9-B017-AEEE5B1E8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2" r="1" b="7410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7" name="Billede 6" descr="Et billede, der indeholder tatovering&#10;&#10;Automatisk genereret beskrivelse">
            <a:extLst>
              <a:ext uri="{FF2B5EF4-FFF2-40B4-BE49-F238E27FC236}">
                <a16:creationId xmlns:a16="http://schemas.microsoft.com/office/drawing/2014/main" id="{277A1F17-648E-43F5-947B-F52FCD07E0E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4" b="20893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096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/>
              <a:t>Plagiering/Snyd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500" b="1"/>
              <a:t>Her er nogle eksempler på, hvad der opfattes som plagiering:</a:t>
            </a:r>
          </a:p>
          <a:p>
            <a:r>
              <a:rPr lang="da-DK" sz="1500"/>
              <a:t>Hvis du låner en opgave af en medstuderende eller køber en færdig opgave fra en opgavebank på nettet og afleverer den som din egen.</a:t>
            </a:r>
          </a:p>
          <a:p>
            <a:r>
              <a:rPr lang="da-DK" sz="1500"/>
              <a:t>Hvis du kopierer sætninger, fraser eller idéer fra andre, uden at lave præcise kildehenvisninger.</a:t>
            </a:r>
          </a:p>
          <a:p>
            <a:r>
              <a:rPr lang="da-DK" sz="1500"/>
              <a:t>Hvis du tager specielle eller markante udtryk fra et andet værk og bruger dem i din egen opgave uden at kreditere ophavsmanden.</a:t>
            </a:r>
          </a:p>
          <a:p>
            <a:r>
              <a:rPr lang="da-DK" sz="1500"/>
              <a:t>Hvis du afleverer den samme eller dele af en tidligere opgave i flere forskellige undervisningsforløb, uden at gøre opmærksom på det, og uden at du har fået tilladelse fra dine undervisere.</a:t>
            </a:r>
          </a:p>
          <a:p>
            <a:r>
              <a:rPr lang="da-DK" sz="1500"/>
              <a:t>Hvis du får en sprogmodel til at lave hele din opgave eller dele af din opgave.</a:t>
            </a:r>
          </a:p>
          <a:p>
            <a:endParaRPr lang="da-DK" sz="15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5BEE799-685F-2B32-64B4-621B9920F8D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830" r="26822" b="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32" name="Arc 31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99B6299A-68A2-41C3-A1E0-5BB6D58253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00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791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 dirty="0"/>
              <a:t>Hvorfor er det et problem?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endParaRPr lang="da-DK"/>
          </a:p>
          <a:p>
            <a:r>
              <a:rPr lang="da-DK"/>
              <a:t>Fordi underviseren skal bedømme hvad </a:t>
            </a:r>
            <a:r>
              <a:rPr lang="da-DK" i="1"/>
              <a:t>du</a:t>
            </a:r>
            <a:r>
              <a:rPr lang="da-DK"/>
              <a:t> kan!</a:t>
            </a:r>
          </a:p>
          <a:p>
            <a:r>
              <a:rPr lang="da-DK"/>
              <a:t>Fordi du arbejder inden for en videnskabelig tradition, der bygger på gennemsigtighed og validitet.</a:t>
            </a:r>
          </a:p>
          <a:p>
            <a:r>
              <a:rPr lang="da-DK"/>
              <a:t>Fordi det er tyveri!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A380373D-F02B-4E50-936A-545A18CC92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69" b="-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1" name="Arc 20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EB8C9DB0-7049-4647-ACA6-8086D11EFE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9" r="-4" b="-4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494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da-DK"/>
              <a:t>Undgå plagiering!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200" b="1"/>
              <a:t>Du kan selv gøre meget for at undgå plagiering.</a:t>
            </a:r>
          </a:p>
          <a:p>
            <a:pPr marL="0" indent="0">
              <a:buNone/>
            </a:pPr>
            <a:endParaRPr lang="da-DK" sz="2200" b="1" u="sng"/>
          </a:p>
          <a:p>
            <a:pPr marL="0" indent="0">
              <a:buNone/>
            </a:pPr>
            <a:r>
              <a:rPr lang="da-DK" sz="2200" b="1" u="sng"/>
              <a:t>Her er nogle gode råd, der kan hjælpe dig med at undgå plagiering</a:t>
            </a:r>
            <a:r>
              <a:rPr lang="da-DK" sz="2200"/>
              <a:t>:</a:t>
            </a:r>
          </a:p>
          <a:p>
            <a:r>
              <a:rPr lang="da-DK" sz="2200"/>
              <a:t>Husk altid at sætte citater i citationstegn og angiv kilden til citatet.</a:t>
            </a:r>
          </a:p>
          <a:p>
            <a:r>
              <a:rPr lang="da-DK" sz="2200"/>
              <a:t>Så snart du bruger noget andre har skrevet eller lavet, skal du altid lave en kildehenvisning. Kildehenvisningen skal være så præcis, at din læser entydigt kan identificere kilden. </a:t>
            </a:r>
          </a:p>
          <a:p>
            <a:pPr marL="0" indent="0">
              <a:buNone/>
            </a:pPr>
            <a:endParaRPr lang="da-DK" sz="2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Billede 6" descr="Et billede, der indeholder tastatur, beholder, forskellig, plast&#10;&#10;Automatisk genereret beskrivelse">
            <a:extLst>
              <a:ext uri="{FF2B5EF4-FFF2-40B4-BE49-F238E27FC236}">
                <a16:creationId xmlns:a16="http://schemas.microsoft.com/office/drawing/2014/main" id="{6223E69A-F37F-4525-BB43-FF6DDAA46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7" r="15719" b="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32" name="Arc 31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Billede 4" descr="Et billede, der indeholder kniv&#10;&#10;Automatisk genereret beskrivelse">
            <a:extLst>
              <a:ext uri="{FF2B5EF4-FFF2-40B4-BE49-F238E27FC236}">
                <a16:creationId xmlns:a16="http://schemas.microsoft.com/office/drawing/2014/main" id="{68467F20-DC83-4271-8DBE-A343F6C1F4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00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310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1087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Office-tema</vt:lpstr>
      <vt:lpstr>SSO Formalia – Hvilke mål skal opgaven opfylde?</vt:lpstr>
      <vt:lpstr>SSO Formalia – Opgavens elementer.</vt:lpstr>
      <vt:lpstr>Kort fortalt:</vt:lpstr>
      <vt:lpstr>Plagiat/snyd!</vt:lpstr>
      <vt:lpstr>Hvad er plagiering/snyd?</vt:lpstr>
      <vt:lpstr>Plagiering/Snyd</vt:lpstr>
      <vt:lpstr>Plagiering/Snyd</vt:lpstr>
      <vt:lpstr>Hvorfor er det et problem?</vt:lpstr>
      <vt:lpstr>Undgå plagiering!</vt:lpstr>
      <vt:lpstr>Almen viden:</vt:lpstr>
      <vt:lpstr>AI og snyd</vt:lpstr>
      <vt:lpstr>Konsekvenser.</vt:lpstr>
      <vt:lpstr>Hvor finder jeg viden om plagiering?</vt:lpstr>
      <vt:lpstr>Dokumentation:</vt:lpstr>
      <vt:lpstr>Dokumentation:</vt:lpstr>
      <vt:lpstr>God arbejdslyst.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Plagiat/snyd!</dc:title>
  <dc:creator>VUC</dc:creator>
  <cp:lastModifiedBy>Windows-bruger</cp:lastModifiedBy>
  <cp:revision>13</cp:revision>
  <dcterms:created xsi:type="dcterms:W3CDTF">2018-01-16T06:17:34Z</dcterms:created>
  <dcterms:modified xsi:type="dcterms:W3CDTF">2025-01-13T07:48:31Z</dcterms:modified>
</cp:coreProperties>
</file>