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65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5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69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07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47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62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9090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873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38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C4069-36F2-49D2-97A1-95D19C10816F}" type="datetimeFigureOut">
              <a:rPr lang="da-DK" smtClean="0"/>
              <a:t>25-11-2024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D1307-5F73-4170-B0AA-1F2F1DD948C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42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youtube.com/watch?v=4e0A2IzCTH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stopplagiat.n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6"/>
            <a:ext cx="7772400" cy="985112"/>
          </a:xfrm>
        </p:spPr>
        <p:txBody>
          <a:bodyPr/>
          <a:lstStyle/>
          <a:p>
            <a:r>
              <a:rPr lang="da-DK" i="1" dirty="0"/>
              <a:t>Søg og du skal finde!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109858"/>
            <a:ext cx="6400800" cy="1463158"/>
          </a:xfrm>
        </p:spPr>
        <p:txBody>
          <a:bodyPr>
            <a:normAutofit fontScale="77500" lnSpcReduction="20000"/>
          </a:bodyPr>
          <a:lstStyle/>
          <a:p>
            <a:r>
              <a:rPr lang="da-DK" sz="3600" b="1" dirty="0">
                <a:solidFill>
                  <a:schemeClr val="tx1"/>
                </a:solidFill>
              </a:rPr>
              <a:t>SSO kursus i litteratursøgning. </a:t>
            </a:r>
          </a:p>
          <a:p>
            <a:r>
              <a:rPr lang="da-DK" dirty="0">
                <a:solidFill>
                  <a:schemeClr val="tx1"/>
                </a:solidFill>
              </a:rPr>
              <a:t>Et af formålene med SSO er at træne din evne til at finde velegnet materiale til din besvarelse!!!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073524" cy="19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1E17642F-5297-4D5A-BFC0-40598E3D1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4630"/>
            <a:ext cx="2021210" cy="121272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F8DD96C-CEDF-5CD4-429B-C1A1FAD32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717032"/>
            <a:ext cx="4358412" cy="24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Kan jeg få for meget materiale?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	             	       </a:t>
            </a:r>
            <a:r>
              <a:rPr lang="da-DK" sz="9600" dirty="0"/>
              <a:t>JA</a:t>
            </a:r>
          </a:p>
          <a:p>
            <a:pPr marL="0" indent="0">
              <a:buNone/>
            </a:pPr>
            <a:endParaRPr lang="da-D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21738"/>
            <a:ext cx="4990703" cy="308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A646A5D9-1E76-4BAC-BA9D-1F0BCD86F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14" y="5701531"/>
            <a:ext cx="1500443" cy="9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da-DK" i="1" dirty="0"/>
              <a:t>Kan jeg få for meget materiale?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Du er dækket ind hvis:</a:t>
            </a:r>
          </a:p>
          <a:p>
            <a:pPr lvl="1"/>
            <a:r>
              <a:rPr lang="da-DK" dirty="0"/>
              <a:t>Forskellige synspunkter er repræsenteret.</a:t>
            </a:r>
          </a:p>
          <a:p>
            <a:pPr lvl="1"/>
            <a:r>
              <a:rPr lang="da-DK" dirty="0"/>
              <a:t>Du har bøger om emnet</a:t>
            </a:r>
          </a:p>
          <a:p>
            <a:pPr lvl="1"/>
            <a:r>
              <a:rPr lang="da-DK" dirty="0"/>
              <a:t>Du har andre typer af materiale om emnet.</a:t>
            </a:r>
          </a:p>
          <a:p>
            <a:pPr lvl="1"/>
            <a:r>
              <a:rPr lang="da-DK" dirty="0"/>
              <a:t>Du kan besvare dine spørgsmål med materialet.</a:t>
            </a:r>
          </a:p>
          <a:p>
            <a:pPr lvl="1"/>
            <a:r>
              <a:rPr lang="da-DK" dirty="0"/>
              <a:t>Du har talt med din lærer om omfanget, kvaliteten og mængden af dit materiale.</a:t>
            </a:r>
          </a:p>
          <a:p>
            <a:pPr lvl="1"/>
            <a:r>
              <a:rPr lang="da-DK" dirty="0"/>
              <a:t>For meget materiale =&gt; Du mister overblikket!</a:t>
            </a:r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DE5C3CA0-417F-4000-AD17-BA49D0B5A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689848"/>
            <a:ext cx="1661170" cy="99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2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F446C-0EEF-44E0-ABDF-2AF71A71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/>
              <a:t>Hvad sker der hvis jeg har for lidt eller for dårligt materiale?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BFFC82-C8EF-4930-A91B-9A9B474E1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2952329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Så bliver din opgave også dårlig.</a:t>
            </a:r>
          </a:p>
          <a:p>
            <a:r>
              <a:rPr lang="da-DK" dirty="0"/>
              <a:t>Den bliver sandsynligvis for kort.</a:t>
            </a:r>
          </a:p>
          <a:p>
            <a:r>
              <a:rPr lang="da-DK" dirty="0"/>
              <a:t>Den kommer til at læne sig for meget op af enkelte kilder.</a:t>
            </a:r>
          </a:p>
          <a:p>
            <a:r>
              <a:rPr lang="da-DK" dirty="0"/>
              <a:t>Der er større risiko for plagiat.</a:t>
            </a:r>
          </a:p>
          <a:p>
            <a:r>
              <a:rPr lang="da-DK" dirty="0"/>
              <a:t>Du får en dårlig karakter.</a:t>
            </a:r>
          </a:p>
          <a:p>
            <a:endParaRPr lang="da-DK" dirty="0"/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CB582DA3-7811-41FA-8ACD-BF7FC7A3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2" y="5861298"/>
            <a:ext cx="1661170" cy="99670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5DF1C9EB-C10D-AE91-6932-B563C3C7A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507171"/>
            <a:ext cx="3779912" cy="223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7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6324A-B240-3A97-5D9E-3CF617AA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Er du i tvivl?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BE8D9D-9F56-1E8A-2DAF-5E5D1FE0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Spørg din vejleder!!!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82189FE-1E0E-FF92-A13C-6CB824D6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140968"/>
            <a:ext cx="4203551" cy="27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63089-AB1D-4FB9-AF50-FA23DB32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i="1" dirty="0"/>
              <a:t>Held og lykke med litteratursøgningen!</a:t>
            </a:r>
          </a:p>
        </p:txBody>
      </p:sp>
      <p:pic>
        <p:nvPicPr>
          <p:cNvPr id="9" name="Pladsholder til indhold 8" descr="Et billede, der indeholder værelse&#10;&#10;Automatisk genereret beskrivelse">
            <a:extLst>
              <a:ext uri="{FF2B5EF4-FFF2-40B4-BE49-F238E27FC236}">
                <a16:creationId xmlns:a16="http://schemas.microsoft.com/office/drawing/2014/main" id="{2A0A0AB8-7818-43C4-A4D6-BC6620F38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2796"/>
            <a:ext cx="7230054" cy="3672408"/>
          </a:xfrm>
        </p:spPr>
      </p:pic>
      <p:pic>
        <p:nvPicPr>
          <p:cNvPr id="11" name="Billede 10" descr="Et billede, der indeholder kniv&#10;&#10;Automatisk genereret beskrivelse">
            <a:extLst>
              <a:ext uri="{FF2B5EF4-FFF2-40B4-BE49-F238E27FC236}">
                <a16:creationId xmlns:a16="http://schemas.microsoft.com/office/drawing/2014/main" id="{90E09EEA-2424-4C63-896E-1D665865E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50397"/>
            <a:ext cx="2381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Hvordan kommer jeg i gang?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599668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/>
              <a:t>Sæt tid af!!!</a:t>
            </a:r>
          </a:p>
          <a:p>
            <a:r>
              <a:rPr lang="da-DK" dirty="0"/>
              <a:t>Ikke svært at finde materiale, men det er svært at finde det rigtige materiale!</a:t>
            </a:r>
          </a:p>
          <a:p>
            <a:r>
              <a:rPr lang="da-DK" dirty="0"/>
              <a:t>Begynd med det du kender!</a:t>
            </a:r>
          </a:p>
          <a:p>
            <a:pPr lvl="1"/>
            <a:r>
              <a:rPr lang="da-DK" dirty="0"/>
              <a:t>Lærebøger</a:t>
            </a:r>
          </a:p>
          <a:p>
            <a:pPr lvl="1"/>
            <a:r>
              <a:rPr lang="da-DK" dirty="0"/>
              <a:t>Andet undervisningsmateriale.</a:t>
            </a:r>
          </a:p>
          <a:p>
            <a:pPr lvl="1"/>
            <a:r>
              <a:rPr lang="da-DK" dirty="0"/>
              <a:t>Brug litteraturlister fra de bøger du har</a:t>
            </a:r>
          </a:p>
          <a:p>
            <a:pPr lvl="1"/>
            <a:r>
              <a:rPr lang="da-DK" dirty="0"/>
              <a:t>Kendte hjemmesider om emnet.</a:t>
            </a:r>
          </a:p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8" y="3284984"/>
            <a:ext cx="2580059" cy="12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53C2A9EF-E776-4538-B335-7D0A28E5D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89240"/>
            <a:ext cx="1787971" cy="10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8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Hvor finder jeg hvad?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Bøger.</a:t>
            </a:r>
          </a:p>
          <a:p>
            <a:pPr lvl="1"/>
            <a:r>
              <a:rPr lang="da-DK" dirty="0"/>
              <a:t>Bibliotek.dk</a:t>
            </a:r>
          </a:p>
          <a:p>
            <a:pPr lvl="1"/>
            <a:r>
              <a:rPr lang="da-DK" dirty="0" err="1"/>
              <a:t>iBiblioteket</a:t>
            </a:r>
            <a:endParaRPr lang="da-DK" dirty="0"/>
          </a:p>
          <a:p>
            <a:pPr lvl="1"/>
            <a:r>
              <a:rPr lang="da-DK" dirty="0"/>
              <a:t>Dit lokale bibliotek</a:t>
            </a:r>
          </a:p>
          <a:p>
            <a:pPr lvl="1"/>
            <a:r>
              <a:rPr lang="da-DK" dirty="0"/>
              <a:t>Brug bibliotekaren!!</a:t>
            </a:r>
          </a:p>
          <a:p>
            <a:pPr lvl="1"/>
            <a:r>
              <a:rPr lang="da-DK" dirty="0"/>
              <a:t>Skolens bogkælder. </a:t>
            </a:r>
          </a:p>
          <a:p>
            <a:pPr lvl="1"/>
            <a:r>
              <a:rPr lang="da-DK" dirty="0"/>
              <a:t>Lærerens bibliotek.</a:t>
            </a:r>
          </a:p>
          <a:p>
            <a:pPr lvl="1"/>
            <a:r>
              <a:rPr lang="da-DK" dirty="0"/>
              <a:t>Litteraturlister</a:t>
            </a:r>
          </a:p>
          <a:p>
            <a:r>
              <a:rPr lang="da-DK" dirty="0"/>
              <a:t>Statistik</a:t>
            </a:r>
          </a:p>
          <a:p>
            <a:pPr lvl="1"/>
            <a:r>
              <a:rPr lang="da-DK" dirty="0"/>
              <a:t>Danmarks statistik</a:t>
            </a:r>
          </a:p>
          <a:p>
            <a:pPr lvl="1"/>
            <a:r>
              <a:rPr lang="da-DK" dirty="0"/>
              <a:t>Ministerier.</a:t>
            </a:r>
          </a:p>
          <a:p>
            <a:pPr lvl="1"/>
            <a:r>
              <a:rPr lang="da-DK" dirty="0"/>
              <a:t>Tænketanke (AE-rådet, </a:t>
            </a:r>
            <a:r>
              <a:rPr lang="da-DK" dirty="0" err="1"/>
              <a:t>Cepos</a:t>
            </a:r>
            <a:r>
              <a:rPr lang="da-DK" dirty="0"/>
              <a:t>, DIIS, SFI osv.)</a:t>
            </a:r>
          </a:p>
          <a:p>
            <a:pPr lvl="1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31E890D9-D0FA-4006-8658-43BCD77AE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41942"/>
            <a:ext cx="1229122" cy="73747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F396490-F5B7-32C3-FA12-1F53B90A0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271414"/>
            <a:ext cx="3479081" cy="23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Hvor finder jeg hvad?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Artikler.</a:t>
            </a:r>
          </a:p>
          <a:p>
            <a:pPr lvl="1"/>
            <a:r>
              <a:rPr lang="da-DK" dirty="0"/>
              <a:t>Bibliotek.dk</a:t>
            </a:r>
          </a:p>
          <a:p>
            <a:pPr lvl="1"/>
            <a:r>
              <a:rPr lang="da-DK" dirty="0"/>
              <a:t>Videnskab.dk</a:t>
            </a:r>
          </a:p>
          <a:p>
            <a:pPr lvl="1"/>
            <a:r>
              <a:rPr lang="da-DK" dirty="0"/>
              <a:t>Avisernes hjemmesider</a:t>
            </a:r>
          </a:p>
          <a:p>
            <a:pPr lvl="1"/>
            <a:r>
              <a:rPr lang="da-DK" dirty="0"/>
              <a:t>Danmarkshistorien.dk</a:t>
            </a:r>
          </a:p>
          <a:p>
            <a:pPr lvl="1"/>
            <a:r>
              <a:rPr lang="da-DK" dirty="0"/>
              <a:t>DR.dk</a:t>
            </a:r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EB091B7F-8A83-40CA-94F1-2206BDDE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1354"/>
            <a:ext cx="1425160" cy="85509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DB1D50C2-6683-CB82-327E-B7FE3CBCF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52" y="4365104"/>
            <a:ext cx="4104456" cy="22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3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Søgning på nettet!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628800"/>
            <a:ext cx="6912768" cy="4525963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Hvordan får man mest ud af </a:t>
            </a:r>
          </a:p>
          <a:p>
            <a:endParaRPr lang="da-DK" dirty="0"/>
          </a:p>
          <a:p>
            <a:pPr lvl="1"/>
            <a:r>
              <a:rPr lang="da-DK" dirty="0"/>
              <a:t>Vær specifik med dine søgeord. Brug nøjagtige termer, der er relevante for det, du leder efter.</a:t>
            </a:r>
          </a:p>
          <a:p>
            <a:pPr lvl="1"/>
            <a:r>
              <a:rPr lang="da-DK" dirty="0"/>
              <a:t>Google finder det som er populært og ikke nødvendigvis det som er bedst!</a:t>
            </a:r>
          </a:p>
          <a:p>
            <a:pPr lvl="1"/>
            <a:r>
              <a:rPr lang="da-DK" dirty="0"/>
              <a:t>Man kan købe sig til en god placering når du søger via Google.</a:t>
            </a:r>
          </a:p>
          <a:p>
            <a:pPr lvl="1"/>
            <a:r>
              <a:rPr lang="da-DK" dirty="0"/>
              <a:t>Gem gode Websider, så du let kan finde dem igen.</a:t>
            </a:r>
          </a:p>
          <a:p>
            <a:pPr lvl="1"/>
            <a:r>
              <a:rPr lang="da-DK" dirty="0"/>
              <a:t>Før du får dine opgaveformulering udleveret må du gerne anvende AI-baserede værktøjer i litteratursøgningen</a:t>
            </a:r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1880294" cy="63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2A2E0A78-0DC0-4238-BAB0-56FC9CF68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98" y="5949280"/>
            <a:ext cx="1429660" cy="8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Læs en tekst/bog på 5 minutter.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- Skim bagsideteksten.</a:t>
            </a:r>
          </a:p>
          <a:p>
            <a:pPr marL="0" indent="0">
              <a:buNone/>
            </a:pPr>
            <a:r>
              <a:rPr lang="da-DK" dirty="0"/>
              <a:t>	- Kig i indholdsfortegnelsen</a:t>
            </a:r>
          </a:p>
          <a:p>
            <a:pPr marL="0" indent="0">
              <a:buNone/>
            </a:pPr>
            <a:r>
              <a:rPr lang="da-DK" dirty="0"/>
              <a:t>	- Læs lidt af teksten på en tilfældig side.</a:t>
            </a:r>
          </a:p>
          <a:p>
            <a:pPr marL="0" indent="0">
              <a:buNone/>
            </a:pPr>
            <a:r>
              <a:rPr lang="da-DK" dirty="0"/>
              <a:t>	- Hvad er udgivelsesåret?</a:t>
            </a:r>
          </a:p>
          <a:p>
            <a:pPr marL="0" indent="0">
              <a:buNone/>
            </a:pPr>
            <a:r>
              <a:rPr lang="da-DK" dirty="0"/>
              <a:t>	- Hvem har udgivet bogen (forlag)</a:t>
            </a:r>
          </a:p>
          <a:p>
            <a:pPr marL="0" indent="0">
              <a:buNone/>
            </a:pPr>
            <a:r>
              <a:rPr lang="da-DK" dirty="0"/>
              <a:t>	- Tjek forfatteren.</a:t>
            </a:r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B1C107FC-0733-4404-A66D-17663BEB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06" y="5877272"/>
            <a:ext cx="1421143" cy="85268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846B92C-F71F-7B92-2DFF-DA778318E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449460"/>
            <a:ext cx="4104456" cy="196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96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Hvad kan jeg stole på?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2" name="Picture 4" descr="Billedresultat for fake news bille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5995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3CF49949-2A56-4B90-BE6D-05F9A9094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29250"/>
            <a:ext cx="2381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7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kan jeg stole på?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Vær Kildekritisk!!!</a:t>
            </a:r>
          </a:p>
          <a:p>
            <a:pPr lvl="1"/>
            <a:r>
              <a:rPr lang="da-DK" dirty="0"/>
              <a:t>Hvem siger hvad og hvorfor?</a:t>
            </a:r>
          </a:p>
          <a:p>
            <a:pPr lvl="1"/>
            <a:r>
              <a:rPr lang="da-DK" dirty="0"/>
              <a:t>Hvem er afsender.</a:t>
            </a:r>
          </a:p>
          <a:p>
            <a:pPr lvl="1"/>
            <a:r>
              <a:rPr lang="da-DK" dirty="0"/>
              <a:t>Er der et formål?</a:t>
            </a:r>
          </a:p>
          <a:p>
            <a:pPr lvl="1"/>
            <a:r>
              <a:rPr lang="da-DK" dirty="0"/>
              <a:t>Er der henvisninger til andre fagligt relevante kilder.</a:t>
            </a:r>
          </a:p>
          <a:p>
            <a:pPr lvl="1"/>
            <a:r>
              <a:rPr lang="da-DK" dirty="0"/>
              <a:t>Er materialet velformuleret.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	</a:t>
            </a:r>
            <a:r>
              <a:rPr lang="da-DK" dirty="0">
                <a:hlinkClick r:id="rId2"/>
              </a:rPr>
              <a:t>www.youtube.com/watch?v=4e0A2IzCTHs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7E7A6D9C-2DD4-4F59-B0DC-D2983D9A7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938381"/>
            <a:ext cx="1234480" cy="74068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1F69008-78A7-4F27-42A2-C5A1EF487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404371"/>
            <a:ext cx="3018983" cy="1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Hvor har jeg det fra?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451523"/>
          </a:xfrm>
        </p:spPr>
        <p:txBody>
          <a:bodyPr>
            <a:normAutofit fontScale="55000" lnSpcReduction="20000"/>
          </a:bodyPr>
          <a:lstStyle/>
          <a:p>
            <a:r>
              <a:rPr lang="da-DK" dirty="0"/>
              <a:t>Du skal i din opgave bruge materialet du finder til at besvare dine spørgsmål og underbygge din argumentation.</a:t>
            </a:r>
          </a:p>
          <a:p>
            <a:r>
              <a:rPr lang="da-DK" dirty="0"/>
              <a:t>HUSK!!! Giv altid folk </a:t>
            </a:r>
            <a:r>
              <a:rPr lang="da-DK" dirty="0" err="1"/>
              <a:t>credit</a:t>
            </a:r>
            <a:r>
              <a:rPr lang="da-DK" dirty="0"/>
              <a:t>, hvis du har brugt deres tanker og værker. </a:t>
            </a:r>
          </a:p>
          <a:p>
            <a:pPr marL="0" indent="0">
              <a:buNone/>
            </a:pPr>
            <a:r>
              <a:rPr lang="da-DK" dirty="0"/>
              <a:t>	</a:t>
            </a:r>
          </a:p>
          <a:p>
            <a:pPr marL="0" indent="0">
              <a:buNone/>
            </a:pPr>
            <a:r>
              <a:rPr lang="da-DK" dirty="0"/>
              <a:t>Ellers kan man tro, at du stjæler deres kloge ord og det er SNYD/PLAGIAT!!!</a:t>
            </a:r>
          </a:p>
          <a:p>
            <a:endParaRPr lang="da-DK" dirty="0"/>
          </a:p>
          <a:p>
            <a:r>
              <a:rPr lang="da-DK" dirty="0"/>
              <a:t> </a:t>
            </a:r>
            <a:r>
              <a:rPr lang="da-DK" dirty="0">
                <a:hlinkClick r:id="rId2"/>
              </a:rPr>
              <a:t>http://stopplagiat.nu/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Medfører at man bliver bortvist fra eksamen og dermed kan man ikke afslutte sin HF.</a:t>
            </a:r>
          </a:p>
          <a:p>
            <a:endParaRPr lang="da-DK" dirty="0"/>
          </a:p>
          <a:p>
            <a:r>
              <a:rPr lang="da-DK" dirty="0"/>
              <a:t>På næste skrivekursus kommer vi mere ind på snyd og plagiat!</a:t>
            </a:r>
          </a:p>
        </p:txBody>
      </p:sp>
      <p:pic>
        <p:nvPicPr>
          <p:cNvPr id="5" name="Billede 4" descr="Et billede, der indeholder kniv&#10;&#10;Automatisk genereret beskrivelse">
            <a:extLst>
              <a:ext uri="{FF2B5EF4-FFF2-40B4-BE49-F238E27FC236}">
                <a16:creationId xmlns:a16="http://schemas.microsoft.com/office/drawing/2014/main" id="{99A0967E-B009-4173-8D76-23C5D570A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52" y="5877272"/>
            <a:ext cx="1378614" cy="82716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208F551-D5CB-25AE-D1AE-2C80538B0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941168"/>
            <a:ext cx="2556314" cy="143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2845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566</Words>
  <Application>Microsoft Office PowerPoint</Application>
  <PresentationFormat>Skærmshow (4:3)</PresentationFormat>
  <Paragraphs>94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Kontortema</vt:lpstr>
      <vt:lpstr>Søg og du skal finde!</vt:lpstr>
      <vt:lpstr>Hvordan kommer jeg i gang?</vt:lpstr>
      <vt:lpstr>Hvor finder jeg hvad?</vt:lpstr>
      <vt:lpstr>Hvor finder jeg hvad?</vt:lpstr>
      <vt:lpstr>Søgning på nettet!</vt:lpstr>
      <vt:lpstr>Læs en tekst/bog på 5 minutter.</vt:lpstr>
      <vt:lpstr>Hvad kan jeg stole på?</vt:lpstr>
      <vt:lpstr>Hvad kan jeg stole på?</vt:lpstr>
      <vt:lpstr>Hvor har jeg det fra?</vt:lpstr>
      <vt:lpstr>Kan jeg få for meget materiale?</vt:lpstr>
      <vt:lpstr>Kan jeg få for meget materiale?</vt:lpstr>
      <vt:lpstr>Hvad sker der hvis jeg har for lidt eller for dårligt materiale?</vt:lpstr>
      <vt:lpstr>Er du i tvivl?</vt:lpstr>
      <vt:lpstr>Held og lykke med litteratursøgningen!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Søg og du skal finde!</dc:title>
  <dc:creator>vuchp</dc:creator>
  <cp:lastModifiedBy>Lars Bo Majgaard</cp:lastModifiedBy>
  <cp:revision>17</cp:revision>
  <dcterms:created xsi:type="dcterms:W3CDTF">2017-12-03T19:52:09Z</dcterms:created>
  <dcterms:modified xsi:type="dcterms:W3CDTF">2024-11-25T14:16:14Z</dcterms:modified>
</cp:coreProperties>
</file>